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1452" r:id="rId2"/>
    <p:sldId id="1453" r:id="rId3"/>
    <p:sldId id="1454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3D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508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DB094-7338-4AE9-9DAC-55EAFB491765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A1417B-5FFB-4120-A666-0345A4A5CF4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096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C29F6-08BB-F4CF-9DA2-87253F7ED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48BC351-B0C4-CEA1-7095-962952D81F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7B9BD018-1B26-CE99-8A45-BE34EAD9A7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A29D871-A426-714A-4A33-F51660E365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42502-A8F5-4754-B952-E0E7DE59B551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1096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60B3F-4342-D02D-95EA-C46530341E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84F177FD-EB07-5CDD-AA9A-070168100E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7794EF38-DD0B-894F-1696-782DC95510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FD136B7-92D4-2409-DAEC-F7EE6E9A0A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42502-A8F5-4754-B952-E0E7DE59B551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3181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55D72-1560-1B34-E7AD-02E8CAAFE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D2A704B-3968-AB5E-3CB1-86290B4A4E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C9091EF-26EC-7561-6C0D-43EEE6F89A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60D05B3-A7F3-9092-FB9D-4FD47A2B0E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642502-A8F5-4754-B952-E0E7DE59B551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422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A404C-6D23-4E18-B733-DC233444B1DC}" type="datetimeFigureOut">
              <a:rPr lang="ko-KR" altLang="en-US" smtClean="0"/>
              <a:pPr/>
              <a:t>2025-03-23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D6F1D-3C0F-438C-A7D7-9190B2BD78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A66619-CC8E-9091-01FD-58304C644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0151B46-8D4B-0610-B4FE-670DDDABB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8A740BF2-E965-6E8A-14D4-014D88771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D67E0E4C-6A11-FBF6-AE23-C445C5636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D260FE1-98B1-BC76-57BB-0AE087837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4" y="219452"/>
            <a:ext cx="9144000" cy="5600816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BD7D3AEE-3707-45F1-CBD7-F8049E3CFB64}"/>
              </a:ext>
            </a:extLst>
          </p:cNvPr>
          <p:cNvSpPr/>
          <p:nvPr/>
        </p:nvSpPr>
        <p:spPr>
          <a:xfrm>
            <a:off x="6660232" y="2420888"/>
            <a:ext cx="151216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57E3574-319A-86EB-35C1-F17DD41F0DE0}"/>
              </a:ext>
            </a:extLst>
          </p:cNvPr>
          <p:cNvSpPr/>
          <p:nvPr/>
        </p:nvSpPr>
        <p:spPr>
          <a:xfrm>
            <a:off x="1331640" y="2708920"/>
            <a:ext cx="144016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1F872E1-7865-82B7-2CEE-6B3B10E2A963}"/>
              </a:ext>
            </a:extLst>
          </p:cNvPr>
          <p:cNvSpPr/>
          <p:nvPr/>
        </p:nvSpPr>
        <p:spPr>
          <a:xfrm>
            <a:off x="160130" y="116632"/>
            <a:ext cx="2952328" cy="5600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r>
              <a:rPr lang="ko-KR" altLang="en-US" dirty="0"/>
              <a:t>개정원고 </a:t>
            </a:r>
            <a:r>
              <a:rPr lang="en-US" altLang="ko-KR" dirty="0"/>
              <a:t>126 </a:t>
            </a:r>
            <a:r>
              <a:rPr lang="ko-KR" altLang="en-US" dirty="0"/>
              <a:t>페이지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F409CA9-361D-3C2A-3BB8-47A53C432C71}"/>
              </a:ext>
            </a:extLst>
          </p:cNvPr>
          <p:cNvCxnSpPr/>
          <p:nvPr/>
        </p:nvCxnSpPr>
        <p:spPr>
          <a:xfrm flipH="1" flipV="1">
            <a:off x="2483768" y="2996952"/>
            <a:ext cx="360040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8C356D46-CF93-5AD2-A947-8FAAD20A8BE6}"/>
              </a:ext>
            </a:extLst>
          </p:cNvPr>
          <p:cNvCxnSpPr>
            <a:cxnSpLocks/>
          </p:cNvCxnSpPr>
          <p:nvPr/>
        </p:nvCxnSpPr>
        <p:spPr>
          <a:xfrm flipV="1">
            <a:off x="3094152" y="2708920"/>
            <a:ext cx="3975102" cy="17281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25A1EDC-9783-2C65-ECAD-3ACF45DB9823}"/>
              </a:ext>
            </a:extLst>
          </p:cNvPr>
          <p:cNvSpPr/>
          <p:nvPr/>
        </p:nvSpPr>
        <p:spPr>
          <a:xfrm>
            <a:off x="2411760" y="4293096"/>
            <a:ext cx="2088232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solidFill>
                  <a:schemeClr val="tx1"/>
                </a:solidFill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</a:rPr>
              <a:t>삭제</a:t>
            </a:r>
          </a:p>
        </p:txBody>
      </p:sp>
    </p:spTree>
    <p:extLst>
      <p:ext uri="{BB962C8B-B14F-4D97-AF65-F5344CB8AC3E}">
        <p14:creationId xmlns:p14="http://schemas.microsoft.com/office/powerpoint/2010/main" val="342204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772F4-26DE-83E3-54FC-F51C66A648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A1F04DE-42A7-7E20-8B08-4310C61AE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8C8424AA-CA53-012C-8B80-026C89326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302BEFED-240A-EF0B-12D1-47B090DC5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000C801-C94E-C37B-D4F8-7D46841DD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5" y="692696"/>
            <a:ext cx="8811855" cy="6277851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8DAE9DDE-F94F-E9FB-8C5F-6BDA56DA92AB}"/>
              </a:ext>
            </a:extLst>
          </p:cNvPr>
          <p:cNvSpPr/>
          <p:nvPr/>
        </p:nvSpPr>
        <p:spPr>
          <a:xfrm>
            <a:off x="89756" y="48635"/>
            <a:ext cx="2952328" cy="42803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r>
              <a:rPr lang="ko-KR" altLang="en-US" dirty="0"/>
              <a:t>개정원고 </a:t>
            </a:r>
            <a:r>
              <a:rPr lang="en-US" altLang="ko-KR" dirty="0"/>
              <a:t>130 </a:t>
            </a:r>
            <a:r>
              <a:rPr lang="ko-KR" altLang="en-US" dirty="0"/>
              <a:t>페이지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C1861C41-C635-FCB4-BDD6-E55D8BA8A1D5}"/>
              </a:ext>
            </a:extLst>
          </p:cNvPr>
          <p:cNvSpPr/>
          <p:nvPr/>
        </p:nvSpPr>
        <p:spPr>
          <a:xfrm>
            <a:off x="1403648" y="5085184"/>
            <a:ext cx="7128792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화살표: 위쪽 8">
            <a:extLst>
              <a:ext uri="{FF2B5EF4-FFF2-40B4-BE49-F238E27FC236}">
                <a16:creationId xmlns:a16="http://schemas.microsoft.com/office/drawing/2014/main" id="{A6B1F01D-5791-638F-F7E1-FE7E9E726EE6}"/>
              </a:ext>
            </a:extLst>
          </p:cNvPr>
          <p:cNvSpPr/>
          <p:nvPr/>
        </p:nvSpPr>
        <p:spPr>
          <a:xfrm>
            <a:off x="4247964" y="5394227"/>
            <a:ext cx="648072" cy="75377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542EBE8-9551-7C25-C6E5-A43FF542879A}"/>
              </a:ext>
            </a:extLst>
          </p:cNvPr>
          <p:cNvSpPr/>
          <p:nvPr/>
        </p:nvSpPr>
        <p:spPr>
          <a:xfrm>
            <a:off x="565104" y="4767070"/>
            <a:ext cx="6984776" cy="4819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 </a:t>
            </a:r>
            <a:r>
              <a:rPr lang="ko-KR" altLang="en-US" b="1" dirty="0">
                <a:solidFill>
                  <a:schemeClr val="tx1"/>
                </a:solidFill>
              </a:rPr>
              <a:t>해설내용 위내용으로 모두 수정하고 정답은 </a:t>
            </a:r>
            <a:r>
              <a:rPr lang="en-US" altLang="ko-KR" b="1" dirty="0">
                <a:solidFill>
                  <a:schemeClr val="tx1"/>
                </a:solidFill>
              </a:rPr>
              <a:t>“</a:t>
            </a:r>
            <a:r>
              <a:rPr lang="ko-KR" altLang="en-US" b="1" dirty="0">
                <a:solidFill>
                  <a:schemeClr val="tx1"/>
                </a:solidFill>
              </a:rPr>
              <a:t>없음</a:t>
            </a:r>
            <a:r>
              <a:rPr lang="en-US" altLang="ko-KR" b="1" dirty="0">
                <a:solidFill>
                  <a:schemeClr val="tx1"/>
                </a:solidFill>
              </a:rPr>
              <a:t>”</a:t>
            </a:r>
            <a:r>
              <a:rPr lang="ko-KR" altLang="en-US" b="1" dirty="0">
                <a:solidFill>
                  <a:schemeClr val="tx1"/>
                </a:solidFill>
              </a:rPr>
              <a:t>으로 </a:t>
            </a:r>
            <a:r>
              <a:rPr lang="ko-KR" altLang="en-US" b="1" dirty="0" err="1">
                <a:solidFill>
                  <a:schemeClr val="tx1"/>
                </a:solidFill>
              </a:rPr>
              <a:t>슈정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2758A9D-045A-A57D-2BE9-4D6FF8BA9C55}"/>
              </a:ext>
            </a:extLst>
          </p:cNvPr>
          <p:cNvSpPr/>
          <p:nvPr/>
        </p:nvSpPr>
        <p:spPr>
          <a:xfrm>
            <a:off x="89756" y="457200"/>
            <a:ext cx="8964488" cy="414225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just" fontAlgn="base" latinLnBrk="1">
              <a:buNone/>
            </a:pPr>
            <a:endParaRPr lang="en-US" altLang="ko-KR" sz="1600" dirty="0">
              <a:solidFill>
                <a:schemeClr val="tx1"/>
              </a:solidFill>
            </a:endParaRPr>
          </a:p>
          <a:p>
            <a:pPr marL="0" marR="0" indent="0" algn="just" fontAlgn="base" latinLnBrk="1">
              <a:buNone/>
            </a:pPr>
            <a:r>
              <a:rPr lang="ko-KR" altLang="en-US" sz="1600" b="1" dirty="0">
                <a:solidFill>
                  <a:schemeClr val="tx1"/>
                </a:solidFill>
              </a:rPr>
              <a:t>참고</a:t>
            </a:r>
            <a:r>
              <a:rPr lang="en-US" altLang="ko-KR" sz="1600" b="1" dirty="0">
                <a:solidFill>
                  <a:schemeClr val="tx1"/>
                </a:solidFill>
              </a:rPr>
              <a:t>) </a:t>
            </a:r>
            <a:r>
              <a:rPr lang="ko-KR" altLang="en-US" sz="1600" b="1" dirty="0">
                <a:solidFill>
                  <a:schemeClr val="tx1"/>
                </a:solidFill>
              </a:rPr>
              <a:t>종전에는 </a:t>
            </a:r>
            <a:r>
              <a:rPr lang="ko-KR" altLang="en-US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②지문이 정답이었으나 </a:t>
            </a:r>
            <a:r>
              <a:rPr lang="ko-KR" altLang="en-US" sz="1600" b="1" dirty="0">
                <a:solidFill>
                  <a:schemeClr val="tx1"/>
                </a:solidFill>
              </a:rPr>
              <a:t>공탁법 개정</a:t>
            </a:r>
            <a:r>
              <a:rPr lang="en-US" altLang="ko-KR" sz="1600" b="1" dirty="0">
                <a:solidFill>
                  <a:schemeClr val="tx1"/>
                </a:solidFill>
              </a:rPr>
              <a:t>(9</a:t>
            </a:r>
            <a:r>
              <a:rPr lang="ko-KR" altLang="en-US" sz="1600" b="1" dirty="0">
                <a:solidFill>
                  <a:schemeClr val="tx1"/>
                </a:solidFill>
              </a:rPr>
              <a:t>조의</a:t>
            </a:r>
            <a:r>
              <a:rPr lang="en-US" altLang="ko-KR" sz="1600" b="1" dirty="0">
                <a:solidFill>
                  <a:schemeClr val="tx1"/>
                </a:solidFill>
              </a:rPr>
              <a:t>2)</a:t>
            </a:r>
            <a:r>
              <a:rPr lang="ko-KR" altLang="en-US" sz="1600" b="1" dirty="0">
                <a:solidFill>
                  <a:schemeClr val="tx1"/>
                </a:solidFill>
              </a:rPr>
              <a:t>으로 </a:t>
            </a:r>
            <a:r>
              <a:rPr lang="ko-KR" altLang="en-US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②의 경우도 틀리지 않아 이제는 정답이 없게 되었음</a:t>
            </a:r>
            <a:r>
              <a:rPr lang="en-US" altLang="ko-KR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</a:p>
          <a:p>
            <a:pPr marL="0" marR="0" indent="0" algn="just" fontAlgn="base" latinLnBrk="1">
              <a:buNone/>
            </a:pPr>
            <a:endParaRPr lang="en-US" altLang="ko-KR" sz="800" dirty="0">
              <a:solidFill>
                <a:schemeClr val="tx1"/>
              </a:solidFill>
            </a:endParaRPr>
          </a:p>
          <a:p>
            <a:pPr marL="0" marR="0" indent="0" algn="just" fontAlgn="base" latinLnBrk="1">
              <a:buNone/>
            </a:pPr>
            <a:r>
              <a:rPr lang="ko-KR" altLang="en-US" sz="1600" b="1" dirty="0">
                <a:solidFill>
                  <a:schemeClr val="tx1"/>
                </a:solidFill>
              </a:rPr>
              <a:t>공탁법</a:t>
            </a:r>
            <a:r>
              <a:rPr lang="en-US" altLang="ko-KR" sz="1600" b="1" dirty="0">
                <a:solidFill>
                  <a:schemeClr val="tx1"/>
                </a:solidFill>
              </a:rPr>
              <a:t> 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제</a:t>
            </a: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9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조</a:t>
            </a: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(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공탁물의 </a:t>
            </a:r>
            <a:r>
              <a:rPr lang="ko-KR" altLang="en-US" sz="1600" b="1" u="sng" kern="0" spc="0" dirty="0" err="1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수령ㆍ회수</a:t>
            </a: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)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① 공탁물을 수령하려는 자는 대법원규칙으로 정하는 바에 따라 그 권리를 증명하여야 한다</a:t>
            </a: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② 공탁자는 다음 각 호의 어느 하나에 해당하면 그 사실을 증명하여 공탁물을 회수할 수 있다</a:t>
            </a: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1. 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「민법」 제</a:t>
            </a: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489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조에 따르는 경우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2. 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착오로 공탁을 한 경우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3. 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공탁의 원인이 소멸한 경우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endParaRPr lang="en-US" altLang="ko-KR" sz="800" b="1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ko-KR" altLang="en-US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공탁법 제</a:t>
            </a:r>
            <a:r>
              <a:rPr lang="en-US" altLang="ko-KR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9</a:t>
            </a:r>
            <a:r>
              <a:rPr lang="ko-KR" altLang="en-US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조의</a:t>
            </a:r>
            <a:r>
              <a:rPr lang="en-US" altLang="ko-KR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2(</a:t>
            </a:r>
            <a:r>
              <a:rPr lang="ko-KR" altLang="en-US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공탁물 회수의 제한</a:t>
            </a:r>
            <a:r>
              <a:rPr lang="en-US" altLang="ko-KR" sz="1600" b="1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① 공탁자가 형사사건 피해자를 위하여 </a:t>
            </a:r>
            <a:r>
              <a:rPr lang="ko-KR" altLang="en-US" sz="1600" kern="0" spc="0" dirty="0" err="1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변제공탁을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한 경우에는 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제</a:t>
            </a: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9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조 제</a:t>
            </a: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항 제</a:t>
            </a: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호 및 제</a:t>
            </a:r>
            <a:r>
              <a:rPr lang="en-US" altLang="ko-KR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3</a:t>
            </a:r>
            <a:r>
              <a:rPr lang="ko-KR" altLang="en-US" sz="1600" b="1" u="sng" kern="0" spc="0" dirty="0">
                <a:solidFill>
                  <a:schemeClr val="tx1"/>
                </a:solidFill>
                <a:effectLst/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호의 사유로는 공탁물을 회수하지 못한다</a:t>
            </a: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 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다만</a:t>
            </a: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, 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다음 각 호의 어느 하나에 해당하는 경우에는 그 사실을 증명하여 공탁물을 회수할 수 있다</a:t>
            </a: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.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1. 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공탁물의 수령인으로 지정된 자가 공탁물의 회수에 동의하거나 공탁물의 수령을 거절하는 의사를 공탁소에 통고한 경우</a:t>
            </a:r>
            <a:endParaRPr lang="ko-KR" altLang="en-US" sz="1600" kern="0" spc="0" dirty="0">
              <a:solidFill>
                <a:schemeClr val="tx1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buNone/>
            </a:pP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2. 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공탁의 원인이 된 해당 형사사건에서 무죄판결이 확정되거나 불기소 결정</a:t>
            </a: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(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기소유예는 제외한다</a:t>
            </a:r>
            <a:r>
              <a:rPr lang="en-US" altLang="ko-KR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)</a:t>
            </a:r>
            <a:r>
              <a:rPr lang="ko-KR" altLang="en-US" sz="1600" kern="0" spc="0" dirty="0">
                <a:solidFill>
                  <a:schemeClr val="tx1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이 있는 경우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492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C5D8C-1DD5-D3ED-EB96-F91FDEC01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606B829-06B2-306F-E7E3-1680475ED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78AE830F-43B9-C527-F419-3526FB980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45590B09-8BD3-990D-5795-7F9B595BB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E952AF6-D13D-F769-D5F8-34AEBB2308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370" y="1844824"/>
            <a:ext cx="8697539" cy="4848902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6579FC80-1C6F-CBFA-E333-05A3B661A863}"/>
              </a:ext>
            </a:extLst>
          </p:cNvPr>
          <p:cNvSpPr/>
          <p:nvPr/>
        </p:nvSpPr>
        <p:spPr>
          <a:xfrm>
            <a:off x="89756" y="48635"/>
            <a:ext cx="2952328" cy="42803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r>
              <a:rPr lang="ko-KR" altLang="en-US" dirty="0"/>
              <a:t>개정원고 </a:t>
            </a:r>
            <a:r>
              <a:rPr lang="en-US" altLang="ko-KR" dirty="0"/>
              <a:t>131 </a:t>
            </a:r>
            <a:r>
              <a:rPr lang="ko-KR" altLang="en-US" dirty="0"/>
              <a:t>페이지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6A90E2D5-3BEF-7F4F-0F66-302100BD2186}"/>
              </a:ext>
            </a:extLst>
          </p:cNvPr>
          <p:cNvSpPr/>
          <p:nvPr/>
        </p:nvSpPr>
        <p:spPr>
          <a:xfrm>
            <a:off x="5796137" y="5013176"/>
            <a:ext cx="288032" cy="43204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FAC678F2-7E01-02E3-E8D6-C7E5D6B97AE7}"/>
              </a:ext>
            </a:extLst>
          </p:cNvPr>
          <p:cNvSpPr/>
          <p:nvPr/>
        </p:nvSpPr>
        <p:spPr>
          <a:xfrm>
            <a:off x="4644008" y="3212976"/>
            <a:ext cx="25922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tx1"/>
                </a:solidFill>
              </a:rPr>
              <a:t> “</a:t>
            </a:r>
            <a:r>
              <a:rPr lang="ko-KR" altLang="en-US" b="1" dirty="0" err="1">
                <a:solidFill>
                  <a:schemeClr val="tx1"/>
                </a:solidFill>
              </a:rPr>
              <a:t>정답없음</a:t>
            </a:r>
            <a:r>
              <a:rPr lang="en-US" altLang="ko-KR" b="1" dirty="0">
                <a:solidFill>
                  <a:schemeClr val="tx1"/>
                </a:solidFill>
              </a:rPr>
              <a:t>”..</a:t>
            </a:r>
            <a:r>
              <a:rPr lang="ko-KR" altLang="en-US" b="1" dirty="0">
                <a:solidFill>
                  <a:schemeClr val="tx1"/>
                </a:solidFill>
              </a:rPr>
              <a:t>으로 수정</a:t>
            </a: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0D9831C7-1EAC-25C5-43F0-64FEDA783F27}"/>
              </a:ext>
            </a:extLst>
          </p:cNvPr>
          <p:cNvCxnSpPr>
            <a:cxnSpLocks/>
          </p:cNvCxnSpPr>
          <p:nvPr/>
        </p:nvCxnSpPr>
        <p:spPr>
          <a:xfrm>
            <a:off x="5535629" y="3821762"/>
            <a:ext cx="330214" cy="1215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928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</TotalTime>
  <Words>204</Words>
  <Application>Microsoft Office PowerPoint</Application>
  <PresentationFormat>화면 슬라이드 쇼(4:3)</PresentationFormat>
  <Paragraphs>23</Paragraphs>
  <Slides>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맑은 고딕</vt:lpstr>
      <vt:lpstr>함초롬바탕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WF</dc:creator>
  <cp:lastModifiedBy>leehyunju</cp:lastModifiedBy>
  <cp:revision>209</cp:revision>
  <dcterms:created xsi:type="dcterms:W3CDTF">2015-04-03T00:39:08Z</dcterms:created>
  <dcterms:modified xsi:type="dcterms:W3CDTF">2025-03-23T09:01:55Z</dcterms:modified>
</cp:coreProperties>
</file>